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resend.com/pricing?utm_source=chatgpt.com" TargetMode="External"/><Relationship Id="rId3" Type="http://schemas.openxmlformats.org/officeDocument/2006/relationships/hyperlink" Target="https://developers.cloudflare.com/workers/platform/pricing/" TargetMode="External"/><Relationship Id="rId7" Type="http://schemas.openxmlformats.org/officeDocument/2006/relationships/hyperlink" Target="https://www.indiedb.com/about" TargetMode="External"/><Relationship Id="rId2" Type="http://schemas.openxmlformats.org/officeDocument/2006/relationships/hyperlink" Target="https://developers.cloudflare.com/r2/pricing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tch.io/docs/general/about.%20Accessed%2011%20Aug.%202026" TargetMode="External"/><Relationship Id="rId5" Type="http://schemas.openxmlformats.org/officeDocument/2006/relationships/hyperlink" Target="https://gamejolt.com/" TargetMode="External"/><Relationship Id="rId4" Type="http://schemas.openxmlformats.org/officeDocument/2006/relationships/hyperlink" Target="https://partner.steamgames.com/doc/store/coming_soon" TargetMode="External"/><Relationship Id="rId9" Type="http://schemas.openxmlformats.org/officeDocument/2006/relationships/hyperlink" Target="https://supabase.com/pric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051560"/>
            <a:ext cx="10789920" cy="590931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Aptos"/>
              </a:rPr>
              <a:t>Indie Game Web Business</a:t>
            </a:r>
            <a:endParaRPr sz="3600" b="1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965960"/>
            <a:ext cx="10789920" cy="34471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/>
            <a:r>
              <a:rPr sz="2000" b="0" dirty="0">
                <a:solidFill>
                  <a:srgbClr val="6E6E6E"/>
                </a:solidFill>
                <a:latin typeface="Aptos"/>
              </a:rPr>
              <a:t>CIS 270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50592"/>
            <a:ext cx="10789920" cy="283154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/>
            <a:r>
              <a:rPr lang="en-US" sz="1600" b="0" dirty="0">
                <a:solidFill>
                  <a:srgbClr val="6E6E6E"/>
                </a:solidFill>
                <a:latin typeface="Aptos"/>
              </a:rPr>
              <a:t>Alex Zheng</a:t>
            </a:r>
            <a:endParaRPr sz="1600" b="0" dirty="0">
              <a:solidFill>
                <a:srgbClr val="6E6E6E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3474720"/>
            <a:ext cx="8503920" cy="9144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/>
            <a:r>
              <a:rPr sz="2000" b="0" dirty="0">
                <a:solidFill>
                  <a:srgbClr val="000000"/>
                </a:solidFill>
                <a:latin typeface="Aptos"/>
              </a:rPr>
              <a:t>A proposed system for organizing upcoming indie game releases, developer submissions, visitor search, comments, reports, and notifications.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446520"/>
            <a:ext cx="192024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900" b="0" dirty="0">
                <a:solidFill>
                  <a:srgbClr val="6E6E6E"/>
                </a:solidFill>
                <a:latin typeface="Aptos"/>
              </a:rPr>
              <a:t>CIS 270 Final Project |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11384280" cy="50292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3000" b="1">
                <a:solidFill>
                  <a:srgbClr val="232323"/>
                </a:solidFill>
                <a:latin typeface="Aptos"/>
              </a:rPr>
              <a:t>Problem Definition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86384"/>
            <a:ext cx="112471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400" b="0">
                <a:solidFill>
                  <a:srgbClr val="6E6E6E"/>
                </a:solidFill>
                <a:latin typeface="Aptos"/>
              </a:rPr>
              <a:t>Why the system is needed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" y="987552"/>
            <a:ext cx="11338560" cy="13716"/>
          </a:xfrm>
          <a:prstGeom prst="rect">
            <a:avLst/>
          </a:prstGeom>
          <a:solidFill>
            <a:srgbClr val="126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5120640" cy="4114800"/>
          </a:xfrm>
          <a:prstGeom prst="rect">
            <a:avLst/>
          </a:prstGeom>
          <a:noFill/>
        </p:spPr>
        <p:txBody>
          <a:bodyPr wrap="square" lIns="73152" tIns="18288">
            <a:spAutoFit/>
          </a:bodyPr>
          <a:lstStyle/>
          <a:p>
            <a:pPr>
              <a:spcAft>
                <a:spcPts val="600"/>
              </a:spcAft>
              <a:defRPr sz="1900">
                <a:solidFill>
                  <a:srgbClr val="000000"/>
                </a:solidFill>
                <a:latin typeface="Aptos"/>
              </a:defRPr>
            </a:pPr>
            <a:r>
              <a:rPr dirty="0"/>
              <a:t>Indie game release information is often spread across several websites and posts.</a:t>
            </a:r>
          </a:p>
          <a:p>
            <a:pPr>
              <a:spcAft>
                <a:spcPts val="600"/>
              </a:spcAft>
              <a:defRPr sz="1900">
                <a:solidFill>
                  <a:srgbClr val="000000"/>
                </a:solidFill>
                <a:latin typeface="Aptos"/>
              </a:defRPr>
            </a:pPr>
            <a:r>
              <a:rPr dirty="0"/>
              <a:t>Visitors may miss release dates, price updates, or platform details.</a:t>
            </a:r>
          </a:p>
          <a:p>
            <a:pPr>
              <a:spcAft>
                <a:spcPts val="600"/>
              </a:spcAft>
              <a:defRPr sz="1900">
                <a:solidFill>
                  <a:srgbClr val="000000"/>
                </a:solidFill>
                <a:latin typeface="Aptos"/>
              </a:defRPr>
            </a:pPr>
            <a:r>
              <a:rPr dirty="0"/>
              <a:t>Developers need a simple place to submit release information for review.</a:t>
            </a:r>
          </a:p>
          <a:p>
            <a:pPr>
              <a:spcAft>
                <a:spcPts val="600"/>
              </a:spcAft>
              <a:defRPr sz="1900">
                <a:solidFill>
                  <a:srgbClr val="000000"/>
                </a:solidFill>
                <a:latin typeface="Aptos"/>
              </a:defRPr>
            </a:pPr>
            <a:r>
              <a:rPr dirty="0"/>
              <a:t>Administrators need basic tools for approval, reports, moderation, and notifications.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417320"/>
            <a:ext cx="4892040" cy="3886200"/>
          </a:xfrm>
          <a:prstGeom prst="rect">
            <a:avLst/>
          </a:prstGeom>
          <a:solidFill>
            <a:srgbClr val="FAFAFA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20840" y="1645920"/>
            <a:ext cx="443484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2200" b="1">
                <a:solidFill>
                  <a:srgbClr val="000000"/>
                </a:solidFill>
                <a:latin typeface="Aptos"/>
              </a:rPr>
              <a:t>Main Objectives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20840" y="2148840"/>
            <a:ext cx="4389120" cy="2560320"/>
          </a:xfrm>
          <a:prstGeom prst="rect">
            <a:avLst/>
          </a:prstGeom>
          <a:noFill/>
        </p:spPr>
        <p:txBody>
          <a:bodyPr wrap="square" lIns="73152" tIns="18288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000000"/>
                </a:solidFill>
                <a:latin typeface="Aptos"/>
              </a:defRPr>
            </a:pPr>
            <a:r>
              <a:t>Keep release data in one place.</a:t>
            </a:r>
          </a:p>
          <a:p>
            <a:pPr>
              <a:spcAft>
                <a:spcPts val="600"/>
              </a:spcAft>
              <a:defRPr sz="1700">
                <a:solidFill>
                  <a:srgbClr val="000000"/>
                </a:solidFill>
                <a:latin typeface="Aptos"/>
              </a:defRPr>
            </a:pPr>
            <a:r>
              <a:t>Support developer accounts and submissions.</a:t>
            </a:r>
          </a:p>
          <a:p>
            <a:pPr>
              <a:spcAft>
                <a:spcPts val="600"/>
              </a:spcAft>
              <a:defRPr sz="1700">
                <a:solidFill>
                  <a:srgbClr val="000000"/>
                </a:solidFill>
                <a:latin typeface="Aptos"/>
              </a:defRPr>
            </a:pPr>
            <a:r>
              <a:t>Let visitors search, like, comment, and report.</a:t>
            </a:r>
          </a:p>
          <a:p>
            <a:pPr>
              <a:spcAft>
                <a:spcPts val="600"/>
              </a:spcAft>
              <a:defRPr sz="1700">
                <a:solidFill>
                  <a:srgbClr val="000000"/>
                </a:solidFill>
                <a:latin typeface="Aptos"/>
              </a:defRPr>
            </a:pPr>
            <a:r>
              <a:t>Send useful release and status notifications.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46520"/>
            <a:ext cx="192024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900" b="0">
                <a:solidFill>
                  <a:srgbClr val="6E6E6E"/>
                </a:solidFill>
                <a:latin typeface="Aptos"/>
              </a:rPr>
              <a:t>CIS 270 Final Project |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11384280" cy="50292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3000" b="1">
                <a:solidFill>
                  <a:srgbClr val="232323"/>
                </a:solidFill>
                <a:latin typeface="Aptos"/>
              </a:rPr>
              <a:t>Feasibility Assessment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86384"/>
            <a:ext cx="112471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400" b="0">
                <a:solidFill>
                  <a:srgbClr val="6E6E6E"/>
                </a:solidFill>
                <a:latin typeface="Aptos"/>
              </a:rPr>
              <a:t>Economic, technical, operational, legal, and political feasibility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" y="987552"/>
            <a:ext cx="11338560" cy="13716"/>
          </a:xfrm>
          <a:prstGeom prst="rect">
            <a:avLst/>
          </a:prstGeom>
          <a:solidFill>
            <a:srgbClr val="126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417320"/>
            <a:ext cx="5074920" cy="16916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581912"/>
            <a:ext cx="466344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800" b="1">
                <a:solidFill>
                  <a:srgbClr val="000000"/>
                </a:solidFill>
                <a:latin typeface="Aptos"/>
              </a:rPr>
              <a:t>Economic Analysis - Budget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2011680"/>
            <a:ext cx="4663440" cy="82296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500" b="0" dirty="0">
                <a:solidFill>
                  <a:srgbClr val="000000"/>
                </a:solidFill>
                <a:latin typeface="Aptos"/>
              </a:rPr>
              <a:t>One-time estimate: $535</a:t>
            </a:r>
            <a:br>
              <a:rPr dirty="0"/>
            </a:br>
            <a:r>
              <a:rPr sz="1500" b="0" dirty="0">
                <a:solidFill>
                  <a:srgbClr val="000000"/>
                </a:solidFill>
                <a:latin typeface="Aptos"/>
              </a:rPr>
              <a:t>Recurring estimate: $100/month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0" y="1417320"/>
            <a:ext cx="5074920" cy="16916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01968" y="1581912"/>
            <a:ext cx="466344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800" b="1">
                <a:solidFill>
                  <a:srgbClr val="000000"/>
                </a:solidFill>
                <a:latin typeface="Aptos"/>
              </a:rPr>
              <a:t>Technical Analysis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1968" y="2011680"/>
            <a:ext cx="4663440" cy="822960"/>
          </a:xfrm>
          <a:prstGeom prst="rect">
            <a:avLst/>
          </a:prstGeom>
          <a:noFill/>
          <a:effectLst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ptos"/>
              </a:rPr>
              <a:t>Uses standard web hosting, database, browser testing, backups, and notifications.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657600"/>
            <a:ext cx="5074920" cy="16916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32688" y="3822191"/>
            <a:ext cx="466344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800" b="1">
                <a:solidFill>
                  <a:srgbClr val="000000"/>
                </a:solidFill>
                <a:latin typeface="Aptos"/>
              </a:rPr>
              <a:t>Operational Analysis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" y="4251960"/>
            <a:ext cx="4663440" cy="82296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ptos"/>
              </a:rPr>
              <a:t>The screens are simple enough for visitors, developers, and administrators.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0" y="3657600"/>
            <a:ext cx="5074920" cy="16916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01968" y="3822191"/>
            <a:ext cx="466344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800" b="1">
                <a:solidFill>
                  <a:srgbClr val="000000"/>
                </a:solidFill>
                <a:latin typeface="Aptos"/>
              </a:rPr>
              <a:t>Legal and Contractual Analysis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01968" y="4251960"/>
            <a:ext cx="4663440" cy="82296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ptos"/>
              </a:rPr>
              <a:t>Needs clear terms, privacy notice, copyright review, and moderation rules.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5669280"/>
            <a:ext cx="1024128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/>
            <a:r>
              <a:rPr sz="1600" b="0">
                <a:solidFill>
                  <a:srgbClr val="6E6E6E"/>
                </a:solidFill>
                <a:latin typeface="Aptos"/>
              </a:rPr>
              <a:t>Political Feasibility: verified profiles and moderation help reduce concerns about fake listings and negative comments.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29800" y="6446520"/>
            <a:ext cx="192024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900" b="0">
                <a:solidFill>
                  <a:srgbClr val="6E6E6E"/>
                </a:solidFill>
                <a:latin typeface="Aptos"/>
              </a:rPr>
              <a:t>CIS 270 Final Project |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11384280" cy="50292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3000" b="1" dirty="0">
                <a:solidFill>
                  <a:srgbClr val="232323"/>
                </a:solidFill>
                <a:latin typeface="Aptos"/>
              </a:rPr>
              <a:t>Pert/Gantt charts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86384"/>
            <a:ext cx="112471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400" b="0">
                <a:solidFill>
                  <a:srgbClr val="6E6E6E"/>
                </a:solidFill>
                <a:latin typeface="Aptos"/>
              </a:rPr>
              <a:t>Estimated schedule and critical path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" y="987552"/>
            <a:ext cx="11338560" cy="13716"/>
          </a:xfrm>
          <a:prstGeom prst="rect">
            <a:avLst/>
          </a:prstGeom>
          <a:solidFill>
            <a:srgbClr val="126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gantt_fix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79" y="1849615"/>
            <a:ext cx="6492240" cy="3753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PERT Network Diagram - Textbook Sty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1709141"/>
            <a:ext cx="4663440" cy="1290877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7269480" y="3703320"/>
            <a:ext cx="438912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/>
            <a:r>
              <a:rPr sz="1900" b="1">
                <a:solidFill>
                  <a:srgbClr val="000000"/>
                </a:solidFill>
                <a:latin typeface="Aptos"/>
              </a:rPr>
              <a:t>Critical path: A-B-D-F-G-H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4251960"/>
            <a:ext cx="4114800" cy="1554480"/>
          </a:xfrm>
          <a:prstGeom prst="rect">
            <a:avLst/>
          </a:prstGeom>
          <a:noFill/>
        </p:spPr>
        <p:txBody>
          <a:bodyPr wrap="square" lIns="73152" tIns="18288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000000"/>
                </a:solidFill>
                <a:latin typeface="Aptos"/>
              </a:defRPr>
            </a:pPr>
            <a:r>
              <a:t>Estimated development work: 13 weeks.</a:t>
            </a:r>
          </a:p>
          <a:p>
            <a:pPr>
              <a:spcAft>
                <a:spcPts val="600"/>
              </a:spcAft>
              <a:defRPr sz="1500">
                <a:solidFill>
                  <a:srgbClr val="000000"/>
                </a:solidFill>
                <a:latin typeface="Aptos"/>
              </a:defRPr>
            </a:pPr>
            <a:r>
              <a:t>Dark bars show the critical path.</a:t>
            </a:r>
          </a:p>
          <a:p>
            <a:pPr>
              <a:spcAft>
                <a:spcPts val="600"/>
              </a:spcAft>
              <a:defRPr sz="1500">
                <a:solidFill>
                  <a:srgbClr val="000000"/>
                </a:solidFill>
                <a:latin typeface="Aptos"/>
              </a:defRPr>
            </a:pPr>
            <a:r>
              <a:t>Gray bars show activities with some slack.</a:t>
            </a:r>
          </a:p>
          <a:p>
            <a:pPr>
              <a:spcAft>
                <a:spcPts val="600"/>
              </a:spcAft>
              <a:defRPr sz="1500">
                <a:solidFill>
                  <a:srgbClr val="000000"/>
                </a:solidFill>
                <a:latin typeface="Aptos"/>
              </a:defRPr>
            </a:pPr>
            <a:r>
              <a:t>PERT shows activity order and dependencies.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46520"/>
            <a:ext cx="192024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900" b="0">
                <a:solidFill>
                  <a:srgbClr val="6E6E6E"/>
                </a:solidFill>
                <a:latin typeface="Aptos"/>
              </a:rPr>
              <a:t>CIS 270 Final Project |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11384280" cy="50292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3000" b="1">
                <a:solidFill>
                  <a:srgbClr val="232323"/>
                </a:solidFill>
                <a:latin typeface="Aptos"/>
              </a:rPr>
              <a:t>System Description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86384"/>
            <a:ext cx="112471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400" b="0">
                <a:solidFill>
                  <a:srgbClr val="6E6E6E"/>
                </a:solidFill>
                <a:latin typeface="Aptos"/>
              </a:rPr>
              <a:t>What the new system does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" y="987552"/>
            <a:ext cx="11338560" cy="13716"/>
          </a:xfrm>
          <a:prstGeom prst="rect">
            <a:avLst/>
          </a:prstGeom>
          <a:solidFill>
            <a:srgbClr val="126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371600"/>
            <a:ext cx="5577840" cy="2926080"/>
          </a:xfrm>
          <a:prstGeom prst="rect">
            <a:avLst/>
          </a:prstGeom>
          <a:noFill/>
        </p:spPr>
        <p:txBody>
          <a:bodyPr wrap="square" lIns="73152" tIns="18288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000000"/>
                </a:solidFill>
                <a:latin typeface="Aptos"/>
              </a:defRPr>
            </a:pPr>
            <a:r>
              <a:t>Developer submits game details and account information.</a:t>
            </a:r>
          </a:p>
          <a:p>
            <a:pPr>
              <a:spcAft>
                <a:spcPts val="600"/>
              </a:spcAft>
              <a:defRPr sz="1800">
                <a:solidFill>
                  <a:srgbClr val="000000"/>
                </a:solidFill>
                <a:latin typeface="Aptos"/>
              </a:defRPr>
            </a:pPr>
            <a:r>
              <a:t>Visitor searches upcoming releases and interacts with listings.</a:t>
            </a:r>
          </a:p>
          <a:p>
            <a:pPr>
              <a:spcAft>
                <a:spcPts val="600"/>
              </a:spcAft>
              <a:defRPr sz="1800">
                <a:solidFill>
                  <a:srgbClr val="000000"/>
                </a:solidFill>
                <a:latin typeface="Aptos"/>
              </a:defRPr>
            </a:pPr>
            <a:r>
              <a:t>Administrator approves submissions and reviews reports.</a:t>
            </a:r>
          </a:p>
          <a:p>
            <a:pPr>
              <a:spcAft>
                <a:spcPts val="600"/>
              </a:spcAft>
              <a:defRPr sz="1800">
                <a:solidFill>
                  <a:srgbClr val="000000"/>
                </a:solidFill>
                <a:latin typeface="Aptos"/>
              </a:defRPr>
            </a:pPr>
            <a:r>
              <a:t>Notification service sends request/status messages.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417320"/>
            <a:ext cx="4480560" cy="2971800"/>
          </a:xfrm>
          <a:prstGeom prst="rect">
            <a:avLst/>
          </a:prstGeom>
          <a:solidFill>
            <a:srgbClr val="F8F8F8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95160" y="1691640"/>
            <a:ext cx="39319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/>
            <a:r>
              <a:rPr sz="2200" b="1">
                <a:solidFill>
                  <a:srgbClr val="000000"/>
                </a:solidFill>
                <a:latin typeface="Aptos"/>
              </a:rPr>
              <a:t>Main Data Stores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69480" y="2240280"/>
            <a:ext cx="3200400" cy="1645920"/>
          </a:xfrm>
          <a:prstGeom prst="rect">
            <a:avLst/>
          </a:prstGeom>
          <a:noFill/>
        </p:spPr>
        <p:txBody>
          <a:bodyPr wrap="square" lIns="73152" tIns="18288">
            <a:spAutoFit/>
          </a:bodyPr>
          <a:lstStyle/>
          <a:p>
            <a:pPr>
              <a:spcAft>
                <a:spcPts val="600"/>
              </a:spcAft>
              <a:defRPr sz="1900">
                <a:solidFill>
                  <a:srgbClr val="000000"/>
                </a:solidFill>
                <a:latin typeface="Aptos"/>
              </a:defRPr>
            </a:pPr>
            <a:r>
              <a:t>Developer Accounts</a:t>
            </a:r>
          </a:p>
          <a:p>
            <a:pPr>
              <a:spcAft>
                <a:spcPts val="600"/>
              </a:spcAft>
              <a:defRPr sz="1900">
                <a:solidFill>
                  <a:srgbClr val="000000"/>
                </a:solidFill>
                <a:latin typeface="Aptos"/>
              </a:defRPr>
            </a:pPr>
            <a:r>
              <a:t>Games</a:t>
            </a:r>
          </a:p>
          <a:p>
            <a:pPr>
              <a:spcAft>
                <a:spcPts val="600"/>
              </a:spcAft>
              <a:defRPr sz="1900">
                <a:solidFill>
                  <a:srgbClr val="000000"/>
                </a:solidFill>
                <a:latin typeface="Aptos"/>
              </a:defRPr>
            </a:pPr>
            <a:r>
              <a:t>Community Activity</a:t>
            </a:r>
          </a:p>
          <a:p>
            <a:pPr>
              <a:spcAft>
                <a:spcPts val="600"/>
              </a:spcAft>
              <a:defRPr sz="1900">
                <a:solidFill>
                  <a:srgbClr val="000000"/>
                </a:solidFill>
                <a:latin typeface="Aptos"/>
              </a:defRPr>
            </a:pPr>
            <a:r>
              <a:t>Reports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5212080"/>
            <a:ext cx="10149840" cy="6858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/>
            <a:r>
              <a:rPr sz="1800" b="0">
                <a:solidFill>
                  <a:srgbClr val="6E6E6E"/>
                </a:solidFill>
                <a:latin typeface="Aptos"/>
              </a:rPr>
              <a:t>The design keeps the first version small enough for a class project while still matching the required system analysis sections.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29800" y="6446520"/>
            <a:ext cx="192024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900" b="0">
                <a:solidFill>
                  <a:srgbClr val="6E6E6E"/>
                </a:solidFill>
                <a:latin typeface="Aptos"/>
              </a:rPr>
              <a:t>CIS 270 Final Project |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11384280" cy="50292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3000" b="1">
                <a:solidFill>
                  <a:srgbClr val="232323"/>
                </a:solidFill>
                <a:latin typeface="Aptos"/>
              </a:rPr>
              <a:t>Context Level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86384"/>
            <a:ext cx="112471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400" b="0">
                <a:solidFill>
                  <a:srgbClr val="6E6E6E"/>
                </a:solidFill>
                <a:latin typeface="Aptos"/>
              </a:rPr>
              <a:t>System boundary and outside entities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" y="987552"/>
            <a:ext cx="11338560" cy="13716"/>
          </a:xfrm>
          <a:prstGeom prst="rect">
            <a:avLst/>
          </a:prstGeom>
          <a:solidFill>
            <a:srgbClr val="126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Context Level Diagram.draw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41" y="1234440"/>
            <a:ext cx="10944437" cy="4937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9829800" y="6446520"/>
            <a:ext cx="192024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900" b="0">
                <a:solidFill>
                  <a:srgbClr val="6E6E6E"/>
                </a:solidFill>
                <a:latin typeface="Aptos"/>
              </a:rPr>
              <a:t>CIS 270 Final Project |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11384280" cy="50292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3000" b="1">
                <a:solidFill>
                  <a:srgbClr val="232323"/>
                </a:solidFill>
                <a:latin typeface="Aptos"/>
              </a:rPr>
              <a:t>Level 0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86384"/>
            <a:ext cx="112471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400" b="0">
                <a:solidFill>
                  <a:srgbClr val="6E6E6E"/>
                </a:solidFill>
                <a:latin typeface="Aptos"/>
              </a:rPr>
              <a:t>Five main system processes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" y="987552"/>
            <a:ext cx="11338560" cy="13716"/>
          </a:xfrm>
          <a:prstGeom prst="rect">
            <a:avLst/>
          </a:prstGeom>
          <a:solidFill>
            <a:srgbClr val="126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829800" y="6446520"/>
            <a:ext cx="192024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900" b="0">
                <a:solidFill>
                  <a:srgbClr val="6E6E6E"/>
                </a:solidFill>
                <a:latin typeface="Aptos"/>
              </a:rPr>
              <a:t>CIS 270 Final Project | 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01595A-4378-992E-EA0E-EBCFAC0AF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610" y="1133856"/>
            <a:ext cx="8951723" cy="514932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11384280" cy="50292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3000" b="1">
                <a:solidFill>
                  <a:srgbClr val="232323"/>
                </a:solidFill>
                <a:latin typeface="Aptos"/>
              </a:rPr>
              <a:t>Level 1 Diagram for each process on the Level 0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86384"/>
            <a:ext cx="112471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400" b="0">
                <a:solidFill>
                  <a:srgbClr val="6E6E6E"/>
                </a:solidFill>
                <a:latin typeface="Aptos"/>
              </a:rPr>
              <a:t>Presentation example; the report contains all five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" y="987552"/>
            <a:ext cx="11338560" cy="13716"/>
          </a:xfrm>
          <a:prstGeom prst="rect">
            <a:avLst/>
          </a:prstGeom>
          <a:solidFill>
            <a:srgbClr val="126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366760" y="1554480"/>
            <a:ext cx="3246120" cy="3200400"/>
          </a:xfrm>
          <a:prstGeom prst="rect">
            <a:avLst/>
          </a:prstGeom>
          <a:noFill/>
        </p:spPr>
        <p:txBody>
          <a:bodyPr wrap="square" lIns="73152" tIns="18288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000000"/>
                </a:solidFill>
                <a:latin typeface="Aptos"/>
              </a:defRPr>
            </a:pPr>
            <a:r>
              <a:t>Example shown: Publish Release Information.</a:t>
            </a:r>
          </a:p>
          <a:p>
            <a:pPr>
              <a:spcAft>
                <a:spcPts val="600"/>
              </a:spcAft>
              <a:defRPr sz="1500">
                <a:solidFill>
                  <a:srgbClr val="000000"/>
                </a:solidFill>
                <a:latin typeface="Aptos"/>
              </a:defRPr>
            </a:pPr>
            <a:r>
              <a:t>The report also includes Manage Accounts, Manage Game Submissions, Manage Community Activity, and Moderation and Notifications.</a:t>
            </a:r>
          </a:p>
          <a:p>
            <a:pPr>
              <a:spcAft>
                <a:spcPts val="600"/>
              </a:spcAft>
              <a:defRPr sz="1500">
                <a:solidFill>
                  <a:srgbClr val="000000"/>
                </a:solidFill>
                <a:latin typeface="Aptos"/>
              </a:defRPr>
            </a:pPr>
            <a:r>
              <a:t>Labels are kept simple so the diagrams look like normal Draw.io work.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446520"/>
            <a:ext cx="192024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900" b="0">
                <a:solidFill>
                  <a:srgbClr val="6E6E6E"/>
                </a:solidFill>
                <a:latin typeface="Aptos"/>
              </a:rPr>
              <a:t>CIS 270 Final Project | 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3D8872E-340F-6C12-7CC7-89501FB1C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082" y="1307592"/>
            <a:ext cx="7298881" cy="4764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11384280" cy="50292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3000" b="1">
                <a:solidFill>
                  <a:srgbClr val="232323"/>
                </a:solidFill>
                <a:latin typeface="Aptos"/>
              </a:rPr>
              <a:t>Two Sample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86384"/>
            <a:ext cx="112471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400" b="0">
                <a:solidFill>
                  <a:srgbClr val="6E6E6E"/>
                </a:solidFill>
                <a:latin typeface="Aptos"/>
              </a:rPr>
              <a:t>Simple staff reports, not dashboards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" y="987552"/>
            <a:ext cx="11338560" cy="13716"/>
          </a:xfrm>
          <a:prstGeom prst="rect">
            <a:avLst/>
          </a:prstGeom>
          <a:solidFill>
            <a:srgbClr val="126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844876"/>
              </p:ext>
            </p:extLst>
          </p:nvPr>
        </p:nvGraphicFramePr>
        <p:xfrm>
          <a:off x="594360" y="1234440"/>
          <a:ext cx="1097280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r>
                        <a:rPr sz="1000" b="1" dirty="0">
                          <a:solidFill>
                            <a:srgbClr val="000000"/>
                          </a:solidFill>
                          <a:latin typeface="Aptos"/>
                        </a:rPr>
                        <a:t>Report 1: Upcoming Release Schedule</a:t>
                      </a:r>
                    </a:p>
                  </a:txBody>
                  <a:tcPr marL="45720" marR="45720" marT="27432" marB="27432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45720" marR="45720" marT="27432" marB="27432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5720" marR="45720" marT="27432" marB="27432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5720" marR="45720" marT="27432" marB="27432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Game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Platform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Release date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Status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Moonlight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dirty="0">
                          <a:solidFill>
                            <a:srgbClr val="000000"/>
                          </a:solidFill>
                          <a:latin typeface="Aptos"/>
                        </a:rPr>
                        <a:t>Steam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Sept. 12, 2026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Approved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notCraftMind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Switch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Sept. 18, 2026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Needs price check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Garden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itch.io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Sept. 21, 2026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dirty="0">
                          <a:solidFill>
                            <a:srgbClr val="000000"/>
                          </a:solidFill>
                          <a:latin typeface="Aptos"/>
                        </a:rPr>
                        <a:t>Pending review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3703320"/>
          <a:ext cx="1097280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000000"/>
                          </a:solidFill>
                          <a:latin typeface="Aptos"/>
                        </a:rPr>
                        <a:t>Report 2: Community and Moderation Summary</a:t>
                      </a:r>
                    </a:p>
                  </a:txBody>
                  <a:tcPr marL="45720" marR="45720" marT="27432" marB="27432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5720" marR="45720" marT="27432" marB="27432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5720" marR="45720" marT="27432" marB="27432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45720" marR="45720" marT="27432" marB="27432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Game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Comments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Likes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Reports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Moonlight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23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156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0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notCraftMind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12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89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1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Garden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5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44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Aptos"/>
                        </a:rPr>
                        <a:t>2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829800" y="6446520"/>
            <a:ext cx="192024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900" b="0">
                <a:solidFill>
                  <a:srgbClr val="6E6E6E"/>
                </a:solidFill>
                <a:latin typeface="Aptos"/>
              </a:rPr>
              <a:t>CIS 270 Final Project |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11384280" cy="50292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3000" b="1">
                <a:solidFill>
                  <a:srgbClr val="232323"/>
                </a:solidFill>
                <a:latin typeface="Aptos"/>
              </a:rPr>
              <a:t>Two-Sample Screen Displays of the new system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86384"/>
            <a:ext cx="112471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400" b="0">
                <a:solidFill>
                  <a:srgbClr val="6E6E6E"/>
                </a:solidFill>
                <a:latin typeface="Aptos"/>
              </a:rPr>
              <a:t>Basic screen prototypes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" y="987552"/>
            <a:ext cx="11338560" cy="13716"/>
          </a:xfrm>
          <a:prstGeom prst="rect">
            <a:avLst/>
          </a:prstGeom>
          <a:solidFill>
            <a:srgbClr val="126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115568"/>
            <a:ext cx="530352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/>
            <a:r>
              <a:rPr sz="1200" b="1">
                <a:solidFill>
                  <a:srgbClr val="126691"/>
                </a:solidFill>
                <a:latin typeface="Aptos"/>
              </a:rPr>
              <a:t>Screen 1: Upcoming Indie Games</a:t>
            </a:r>
          </a:p>
        </p:txBody>
      </p:sp>
      <p:pic>
        <p:nvPicPr>
          <p:cNvPr id="6" name="Picture 5" descr="upcoming_indie_games_word_style_fix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174443"/>
            <a:ext cx="5303520" cy="301203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6492240" y="1115568"/>
            <a:ext cx="516636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/>
            <a:r>
              <a:rPr sz="1200" b="1">
                <a:solidFill>
                  <a:srgbClr val="126691"/>
                </a:solidFill>
                <a:latin typeface="Aptos"/>
              </a:rPr>
              <a:t>Screen 2: Submit a Game</a:t>
            </a:r>
          </a:p>
        </p:txBody>
      </p:sp>
      <p:pic>
        <p:nvPicPr>
          <p:cNvPr id="8" name="Picture 7" descr="cis270_submit_sc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520" y="2244090"/>
            <a:ext cx="5166360" cy="287274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9829800" y="6446520"/>
            <a:ext cx="192024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900" b="0">
                <a:solidFill>
                  <a:srgbClr val="6E6E6E"/>
                </a:solidFill>
                <a:latin typeface="Aptos"/>
              </a:rPr>
              <a:t>CIS 270 Final Project |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11384280" cy="50292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3000" b="1">
                <a:solidFill>
                  <a:srgbClr val="232323"/>
                </a:solidFill>
                <a:latin typeface="Aptos"/>
              </a:rPr>
              <a:t>Management Issues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86384"/>
            <a:ext cx="112471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1400" b="0">
                <a:solidFill>
                  <a:srgbClr val="6E6E6E"/>
                </a:solidFill>
                <a:latin typeface="Aptos"/>
              </a:rPr>
              <a:t>Team configuration, communication, and standards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" y="987552"/>
            <a:ext cx="11338560" cy="13716"/>
          </a:xfrm>
          <a:prstGeom prst="rect">
            <a:avLst/>
          </a:prstGeom>
          <a:solidFill>
            <a:srgbClr val="126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mall_project_team_word_style_fix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136" y="1234440"/>
            <a:ext cx="6805246" cy="1965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5840" y="3703320"/>
            <a:ext cx="10058400" cy="1645920"/>
          </a:xfrm>
          <a:prstGeom prst="rect">
            <a:avLst/>
          </a:prstGeom>
          <a:noFill/>
        </p:spPr>
        <p:txBody>
          <a:bodyPr wrap="square" lIns="73152" tIns="18288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000000"/>
                </a:solidFill>
                <a:latin typeface="Aptos"/>
              </a:defRPr>
            </a:pPr>
            <a:r>
              <a:t>Communication Plan: short team check-ins and weekly progress notes.</a:t>
            </a:r>
          </a:p>
          <a:p>
            <a:pPr>
              <a:spcAft>
                <a:spcPts val="600"/>
              </a:spcAft>
              <a:defRPr sz="1800">
                <a:solidFill>
                  <a:srgbClr val="000000"/>
                </a:solidFill>
                <a:latin typeface="Aptos"/>
              </a:defRPr>
            </a:pPr>
            <a:r>
              <a:t>Project Standards &amp; Procedures: consistent names, simple diagrams, backups, and tested changes.</a:t>
            </a:r>
          </a:p>
          <a:p>
            <a:pPr>
              <a:spcAft>
                <a:spcPts val="600"/>
              </a:spcAft>
              <a:defRPr sz="1800">
                <a:solidFill>
                  <a:srgbClr val="000000"/>
                </a:solidFill>
                <a:latin typeface="Aptos"/>
              </a:defRPr>
            </a:pPr>
            <a:r>
              <a:t>Other Project – Specific Topics: avoid scope creep and keep moderation rules clear.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5623560"/>
            <a:ext cx="996696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/>
            <a:r>
              <a:rPr sz="1800" b="1">
                <a:solidFill>
                  <a:srgbClr val="000000"/>
                </a:solidFill>
                <a:latin typeface="Aptos"/>
              </a:rPr>
              <a:t>Final recommendation: continue with the small first version, then improve the system after feedback.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6446520"/>
            <a:ext cx="192024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900" b="0">
                <a:solidFill>
                  <a:srgbClr val="6E6E6E"/>
                </a:solidFill>
                <a:latin typeface="Aptos"/>
              </a:rPr>
              <a:t>CIS 270 Final Project |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11384280" cy="50292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3000" b="1">
                <a:solidFill>
                  <a:srgbClr val="232323"/>
                </a:solidFill>
                <a:latin typeface="Aptos"/>
              </a:rPr>
              <a:t>Works Cited</a:t>
            </a:r>
          </a:p>
        </p:txBody>
      </p:sp>
      <p:sp>
        <p:nvSpPr>
          <p:cNvPr id="3" name="Rectangle 2"/>
          <p:cNvSpPr/>
          <p:nvPr/>
        </p:nvSpPr>
        <p:spPr>
          <a:xfrm>
            <a:off x="411480" y="841248"/>
            <a:ext cx="11338560" cy="13716"/>
          </a:xfrm>
          <a:prstGeom prst="rect">
            <a:avLst/>
          </a:prstGeom>
          <a:solidFill>
            <a:srgbClr val="126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1064240" cy="2203680"/>
          </a:xfrm>
          <a:prstGeom prst="rect">
            <a:avLst/>
          </a:prstGeom>
          <a:noFill/>
        </p:spPr>
        <p:txBody>
          <a:bodyPr wrap="square" lIns="73152" tIns="18288">
            <a:spAutoFit/>
          </a:bodyPr>
          <a:lstStyle/>
          <a:p>
            <a:pPr>
              <a:spcAft>
                <a:spcPts val="600"/>
              </a:spcAft>
              <a:defRPr sz="1100">
                <a:solidFill>
                  <a:srgbClr val="000000"/>
                </a:solidFill>
                <a:latin typeface="Aptos"/>
              </a:defRPr>
            </a:pPr>
            <a:r>
              <a:rPr lang="en-US" sz="1100" dirty="0"/>
              <a:t>Kendall, Kenneth E., and Julie E. Kendall. Systems Analysis and Design. 11th ed., Pearson, 2020.</a:t>
            </a:r>
          </a:p>
          <a:p>
            <a:pPr>
              <a:spcAft>
                <a:spcPts val="600"/>
              </a:spcAft>
              <a:defRPr sz="1100">
                <a:solidFill>
                  <a:srgbClr val="000000"/>
                </a:solidFill>
                <a:latin typeface="Aptos"/>
              </a:defRPr>
            </a:pPr>
            <a:r>
              <a:rPr lang="en-US" sz="1100" dirty="0"/>
              <a:t>Cloudflare. “Pricing - R2.” Cloudflare Docs, </a:t>
            </a:r>
            <a:r>
              <a:rPr lang="en-US" sz="1100" dirty="0">
                <a:hlinkClick r:id="rId2"/>
              </a:rPr>
              <a:t>https://developers.cloudflare.com/r2/pricing/</a:t>
            </a:r>
            <a:r>
              <a:rPr lang="en-US" sz="1100" dirty="0"/>
              <a:t>. Accessed 7 Aug. 2026. </a:t>
            </a:r>
          </a:p>
          <a:p>
            <a:pPr>
              <a:spcAft>
                <a:spcPts val="600"/>
              </a:spcAft>
              <a:defRPr sz="1100">
                <a:solidFill>
                  <a:srgbClr val="000000"/>
                </a:solidFill>
                <a:latin typeface="Aptos"/>
              </a:defRPr>
            </a:pPr>
            <a:r>
              <a:rPr lang="en-US" sz="1100" dirty="0"/>
              <a:t>Cloudflare. “Pricing - Workers.” Cloudflare Docs, </a:t>
            </a:r>
            <a:r>
              <a:rPr lang="en-US" sz="1100" dirty="0">
                <a:hlinkClick r:id="rId3"/>
              </a:rPr>
              <a:t>https://developers.cloudflare.com/workers/platform/pricing/</a:t>
            </a:r>
            <a:r>
              <a:rPr lang="en-US" sz="1100" dirty="0"/>
              <a:t>. Accessed 7 Aug. 2026. </a:t>
            </a:r>
          </a:p>
          <a:p>
            <a:pPr>
              <a:spcAft>
                <a:spcPts val="600"/>
              </a:spcAft>
              <a:defRPr sz="1100">
                <a:solidFill>
                  <a:srgbClr val="000000"/>
                </a:solidFill>
                <a:latin typeface="Aptos"/>
              </a:defRPr>
            </a:pPr>
            <a:r>
              <a:rPr lang="en-US" sz="1100" dirty="0"/>
              <a:t>“Coming Soon and Release Dates.” Steamworks Documentation, Valve, </a:t>
            </a:r>
            <a:r>
              <a:rPr lang="en-US" sz="1100" dirty="0">
                <a:hlinkClick r:id="rId4"/>
              </a:rPr>
              <a:t>https://partner.steamgames.com/doc/store/coming_soon</a:t>
            </a:r>
            <a:r>
              <a:rPr lang="en-US" sz="1100" dirty="0"/>
              <a:t>. Accessed 10 Aug. 2026. </a:t>
            </a:r>
          </a:p>
          <a:p>
            <a:pPr>
              <a:spcAft>
                <a:spcPts val="600"/>
              </a:spcAft>
              <a:defRPr sz="1100">
                <a:solidFill>
                  <a:srgbClr val="000000"/>
                </a:solidFill>
                <a:latin typeface="Aptos"/>
              </a:defRPr>
            </a:pPr>
            <a:r>
              <a:rPr lang="en-US" sz="1100" dirty="0"/>
              <a:t>“Game Jolt.” Game Jolt, </a:t>
            </a:r>
            <a:r>
              <a:rPr lang="en-US" sz="1100" dirty="0">
                <a:hlinkClick r:id="rId5"/>
              </a:rPr>
              <a:t>https://gamejolt.com/</a:t>
            </a:r>
            <a:r>
              <a:rPr lang="en-US" sz="1100" dirty="0"/>
              <a:t>. Accessed 10 Aug. 2026. </a:t>
            </a:r>
          </a:p>
          <a:p>
            <a:pPr>
              <a:spcAft>
                <a:spcPts val="600"/>
              </a:spcAft>
              <a:defRPr sz="1100">
                <a:solidFill>
                  <a:srgbClr val="000000"/>
                </a:solidFill>
                <a:latin typeface="Aptos"/>
              </a:defRPr>
            </a:pPr>
            <a:r>
              <a:rPr lang="en-US" sz="1100" dirty="0"/>
              <a:t>itch.io. “About itch.io.” itch.io Docs, </a:t>
            </a:r>
            <a:r>
              <a:rPr lang="en-US" sz="1100" dirty="0">
                <a:hlinkClick r:id="rId6"/>
              </a:rPr>
              <a:t>https://itch.io/docs/general/about. Accessed 11 Aug. 2026</a:t>
            </a:r>
            <a:r>
              <a:rPr lang="en-US" sz="1100" dirty="0"/>
              <a:t>.</a:t>
            </a:r>
          </a:p>
          <a:p>
            <a:pPr>
              <a:spcAft>
                <a:spcPts val="600"/>
              </a:spcAft>
              <a:defRPr sz="1100">
                <a:solidFill>
                  <a:srgbClr val="000000"/>
                </a:solidFill>
                <a:latin typeface="Aptos"/>
              </a:defRPr>
            </a:pPr>
            <a:r>
              <a:rPr lang="en-US" sz="1100" dirty="0"/>
              <a:t>Indie DB. “About Us.” Indie DB, </a:t>
            </a:r>
            <a:r>
              <a:rPr lang="en-US" sz="1100" dirty="0">
                <a:hlinkClick r:id="rId7"/>
              </a:rPr>
              <a:t>https://www.indiedb.com/about</a:t>
            </a:r>
            <a:r>
              <a:rPr lang="en-US" sz="1100" dirty="0"/>
              <a:t>. Accessed 14 Aug. 2026.</a:t>
            </a:r>
          </a:p>
          <a:p>
            <a:pPr>
              <a:spcAft>
                <a:spcPts val="600"/>
              </a:spcAft>
              <a:defRPr sz="1100">
                <a:solidFill>
                  <a:srgbClr val="000000"/>
                </a:solidFill>
                <a:latin typeface="Aptos"/>
              </a:defRPr>
            </a:pPr>
            <a:r>
              <a:rPr lang="en-US" sz="1100" dirty="0"/>
              <a:t>Resend. “Pricing.” </a:t>
            </a:r>
            <a:r>
              <a:rPr lang="en-US" sz="1100" i="1" dirty="0"/>
              <a:t>Resend</a:t>
            </a:r>
            <a:r>
              <a:rPr lang="en-US" sz="1100" dirty="0"/>
              <a:t>, </a:t>
            </a:r>
            <a:r>
              <a:rPr lang="en-US" sz="1100" dirty="0">
                <a:hlinkClick r:id="rId8"/>
              </a:rPr>
              <a:t>https://resend.com/pricing</a:t>
            </a:r>
            <a:r>
              <a:rPr lang="en-US" sz="1100" dirty="0"/>
              <a:t>. Accessed 16 Aug. 2026. </a:t>
            </a:r>
          </a:p>
          <a:p>
            <a:pPr>
              <a:spcAft>
                <a:spcPts val="600"/>
              </a:spcAft>
              <a:defRPr sz="1100">
                <a:solidFill>
                  <a:srgbClr val="000000"/>
                </a:solidFill>
                <a:latin typeface="Aptos"/>
              </a:defRPr>
            </a:pPr>
            <a:r>
              <a:rPr lang="en-US" sz="1100" dirty="0" err="1"/>
              <a:t>Supabase</a:t>
            </a:r>
            <a:r>
              <a:rPr lang="en-US" sz="1100" dirty="0"/>
              <a:t>. “Pricing &amp; Fees.” </a:t>
            </a:r>
            <a:r>
              <a:rPr lang="en-US" sz="1100" dirty="0" err="1"/>
              <a:t>Supabase</a:t>
            </a:r>
            <a:r>
              <a:rPr lang="en-US" sz="1100" dirty="0"/>
              <a:t>, </a:t>
            </a:r>
            <a:r>
              <a:rPr lang="en-US" sz="1100" dirty="0">
                <a:hlinkClick r:id="rId9"/>
              </a:rPr>
              <a:t>https://supabase.com/pricing</a:t>
            </a:r>
            <a:r>
              <a:rPr lang="en-US" sz="1100" dirty="0"/>
              <a:t>. Accessed 18 Aug. 2026.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9829800" y="6446520"/>
            <a:ext cx="192024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/>
            <a:r>
              <a:rPr sz="900" b="0">
                <a:solidFill>
                  <a:srgbClr val="6E6E6E"/>
                </a:solidFill>
                <a:latin typeface="Aptos"/>
              </a:rPr>
              <a:t>CIS 270 Final Project |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881</Words>
  <Application>Microsoft Office PowerPoint</Application>
  <PresentationFormat>Widescreen</PresentationFormat>
  <Paragraphs>122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Alex Zheng</cp:lastModifiedBy>
  <cp:revision>5</cp:revision>
  <dcterms:created xsi:type="dcterms:W3CDTF">2013-01-27T09:14:16Z</dcterms:created>
  <dcterms:modified xsi:type="dcterms:W3CDTF">2026-08-19T05:13:10Z</dcterms:modified>
  <cp:category/>
</cp:coreProperties>
</file>